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400"/>
            <a:ext cx="7772400" cy="2438400"/>
          </a:xfrm>
        </p:spPr>
        <p:txBody>
          <a:bodyPr>
            <a:noAutofit/>
          </a:bodyPr>
          <a:lstStyle/>
          <a:p>
            <a:r>
              <a:rPr lang="en-GB" sz="4800" b="1" dirty="0">
                <a:latin typeface="Georgia" panose="02040502050405020303" pitchFamily="18" charset="0"/>
                <a:cs typeface="Arial" panose="020B0604020202020204" pitchFamily="34" charset="0"/>
              </a:rPr>
              <a:t>Inspired to Follow:</a:t>
            </a:r>
            <a:br>
              <a:rPr lang="en-GB" sz="4800" dirty="0">
                <a:latin typeface="Georgia" panose="02040502050405020303" pitchFamily="18" charset="0"/>
                <a:cs typeface="Arial" panose="020B0604020202020204" pitchFamily="34" charset="0"/>
              </a:rPr>
            </a:br>
            <a:r>
              <a:rPr lang="en-GB" sz="4800" b="1" dirty="0">
                <a:latin typeface="Georgia" panose="02040502050405020303" pitchFamily="18" charset="0"/>
                <a:cs typeface="Arial" panose="020B0604020202020204" pitchFamily="34" charset="0"/>
              </a:rPr>
              <a:t>Art and the Bible Story</a:t>
            </a:r>
            <a:endParaRPr lang="en-GB" sz="4800" dirty="0">
              <a:latin typeface="Georgia" panose="02040502050405020303" pitchFamily="18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19600"/>
            <a:ext cx="8153400" cy="15240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GB" sz="2800">
                <a:latin typeface="Georgia" panose="02040502050405020303" pitchFamily="18" charset="0"/>
                <a:cs typeface="Arial" panose="020B0604020202020204" pitchFamily="34" charset="0"/>
              </a:rPr>
              <a:t>a resource </a:t>
            </a:r>
            <a:r>
              <a:rPr lang="en-GB" sz="2800" dirty="0">
                <a:latin typeface="Georgia" panose="02040502050405020303" pitchFamily="18" charset="0"/>
                <a:cs typeface="Arial" panose="020B0604020202020204" pitchFamily="34" charset="0"/>
              </a:rPr>
              <a:t>created by</a:t>
            </a:r>
          </a:p>
          <a:p>
            <a:pPr>
              <a:spcBef>
                <a:spcPts val="0"/>
              </a:spcBef>
            </a:pPr>
            <a:r>
              <a:rPr lang="en-GB" sz="2800" dirty="0">
                <a:latin typeface="Georgia" panose="02040502050405020303" pitchFamily="18" charset="0"/>
                <a:cs typeface="Arial" panose="020B0604020202020204" pitchFamily="34" charset="0"/>
              </a:rPr>
              <a:t>St Martin-in-the-Fields </a:t>
            </a:r>
          </a:p>
          <a:p>
            <a:pPr>
              <a:spcBef>
                <a:spcPts val="0"/>
              </a:spcBef>
            </a:pPr>
            <a:r>
              <a:rPr lang="en-GB" sz="2800" dirty="0">
                <a:latin typeface="Georgia" panose="02040502050405020303" pitchFamily="18" charset="0"/>
                <a:cs typeface="Arial" panose="020B0604020202020204" pitchFamily="34" charset="0"/>
              </a:rPr>
              <a:t>in association with The National Gallery</a:t>
            </a:r>
          </a:p>
        </p:txBody>
      </p:sp>
      <p:pic>
        <p:nvPicPr>
          <p:cNvPr id="7170" name="Picture 2" descr="E:\Academic updated 13.4.17\Teaching &amp; lecturing non KCL\Inspired to Follow SMitF\Art &amp; Bible Story web resource\NatGal_Logo_100mmBlk2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52400"/>
            <a:ext cx="2209801" cy="883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Chloe\AppData\Local\Temp\SMITF_logo_CMYK (small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1671957" cy="174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8506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hloe\AppData\Local\Temp\16 - The Supper at Emmaus - Caravaggio vNG N-0172-00-000085-pp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64" y="34635"/>
            <a:ext cx="8915400" cy="6355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6355407"/>
            <a:ext cx="922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Georgia" panose="02040502050405020303" pitchFamily="18" charset="0"/>
                <a:cs typeface="Arial" panose="020B0604020202020204" pitchFamily="34" charset="0"/>
              </a:rPr>
              <a:t>Michelangelo </a:t>
            </a:r>
            <a:r>
              <a:rPr lang="en-GB" sz="1200" dirty="0" err="1">
                <a:latin typeface="Georgia" panose="02040502050405020303" pitchFamily="18" charset="0"/>
                <a:cs typeface="Arial" panose="020B0604020202020204" pitchFamily="34" charset="0"/>
              </a:rPr>
              <a:t>Merisi</a:t>
            </a:r>
            <a:r>
              <a:rPr lang="en-GB" sz="1200" dirty="0">
                <a:latin typeface="Georgia" panose="02040502050405020303" pitchFamily="18" charset="0"/>
                <a:cs typeface="Arial" panose="020B0604020202020204" pitchFamily="34" charset="0"/>
              </a:rPr>
              <a:t> da Caravaggio, </a:t>
            </a:r>
            <a:r>
              <a:rPr lang="en-GB" sz="1200" i="1" dirty="0">
                <a:latin typeface="Georgia" panose="02040502050405020303" pitchFamily="18" charset="0"/>
                <a:cs typeface="Arial" panose="020B0604020202020204" pitchFamily="34" charset="0"/>
              </a:rPr>
              <a:t>The Supper at Emmaus</a:t>
            </a:r>
            <a:r>
              <a:rPr lang="en-GB" sz="1200" dirty="0">
                <a:latin typeface="Georgia" panose="02040502050405020303" pitchFamily="18" charset="0"/>
                <a:cs typeface="Arial" panose="020B0604020202020204" pitchFamily="34" charset="0"/>
              </a:rPr>
              <a:t>, 1601 © The National Gallery, London.</a:t>
            </a:r>
          </a:p>
          <a:p>
            <a:pPr algn="ctr"/>
            <a:r>
              <a:rPr lang="en-GB" sz="1200" dirty="0">
                <a:latin typeface="Georgia" panose="02040502050405020303" pitchFamily="18" charset="0"/>
                <a:cs typeface="Arial" panose="020B0604020202020204" pitchFamily="34" charset="0"/>
              </a:rPr>
              <a:t>Presented by the Hon. George Vernon, 1839</a:t>
            </a:r>
          </a:p>
        </p:txBody>
      </p:sp>
    </p:spTree>
    <p:extLst>
      <p:ext uri="{BB962C8B-B14F-4D97-AF65-F5344CB8AC3E}">
        <p14:creationId xmlns:p14="http://schemas.microsoft.com/office/powerpoint/2010/main" val="2138454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Chloe\AppData\Local\Temp\17 - The Incredulity of St Thomas - Cima da Conegliano vNG N-0816-00-000089-p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-17180"/>
            <a:ext cx="4724400" cy="6892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927273" y="5460167"/>
            <a:ext cx="220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Georgia" panose="02040502050405020303" pitchFamily="18" charset="0"/>
                <a:cs typeface="Arial" panose="020B0604020202020204" pitchFamily="34" charset="0"/>
              </a:rPr>
              <a:t>Giovanni Battista </a:t>
            </a:r>
            <a:r>
              <a:rPr lang="en-GB" sz="1200" dirty="0" err="1">
                <a:latin typeface="Georgia" panose="02040502050405020303" pitchFamily="18" charset="0"/>
                <a:cs typeface="Arial" panose="020B0604020202020204" pitchFamily="34" charset="0"/>
              </a:rPr>
              <a:t>Cima</a:t>
            </a:r>
            <a:r>
              <a:rPr lang="en-GB" sz="1200" dirty="0"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</a:p>
          <a:p>
            <a:r>
              <a:rPr lang="en-GB" sz="1200" dirty="0">
                <a:latin typeface="Georgia" panose="02040502050405020303" pitchFamily="18" charset="0"/>
                <a:cs typeface="Arial" panose="020B0604020202020204" pitchFamily="34" charset="0"/>
              </a:rPr>
              <a:t>da </a:t>
            </a:r>
            <a:r>
              <a:rPr lang="en-GB" sz="1200" dirty="0" err="1">
                <a:latin typeface="Georgia" panose="02040502050405020303" pitchFamily="18" charset="0"/>
                <a:cs typeface="Arial" panose="020B0604020202020204" pitchFamily="34" charset="0"/>
              </a:rPr>
              <a:t>Conegliano</a:t>
            </a:r>
            <a:r>
              <a:rPr lang="en-GB" sz="1200" dirty="0">
                <a:latin typeface="Georgia" panose="02040502050405020303" pitchFamily="18" charset="0"/>
                <a:cs typeface="Arial" panose="020B0604020202020204" pitchFamily="34" charset="0"/>
              </a:rPr>
              <a:t>, </a:t>
            </a:r>
          </a:p>
          <a:p>
            <a:r>
              <a:rPr lang="en-GB" sz="1200" i="1" dirty="0">
                <a:latin typeface="Georgia" panose="02040502050405020303" pitchFamily="18" charset="0"/>
                <a:cs typeface="Arial" panose="020B0604020202020204" pitchFamily="34" charset="0"/>
              </a:rPr>
              <a:t>The Incredulity of Saint Thomas</a:t>
            </a:r>
            <a:r>
              <a:rPr lang="en-GB" sz="1200" dirty="0">
                <a:latin typeface="Georgia" panose="02040502050405020303" pitchFamily="18" charset="0"/>
                <a:cs typeface="Arial" panose="020B0604020202020204" pitchFamily="34" charset="0"/>
              </a:rPr>
              <a:t>, about 1502-4</a:t>
            </a:r>
          </a:p>
          <a:p>
            <a:r>
              <a:rPr lang="en-GB" sz="1200" dirty="0">
                <a:latin typeface="Georgia" panose="02040502050405020303" pitchFamily="18" charset="0"/>
                <a:cs typeface="Arial" panose="020B0604020202020204" pitchFamily="34" charset="0"/>
              </a:rPr>
              <a:t>© The National Gallery, London. Bought, 1870</a:t>
            </a:r>
          </a:p>
        </p:txBody>
      </p:sp>
    </p:spTree>
    <p:extLst>
      <p:ext uri="{BB962C8B-B14F-4D97-AF65-F5344CB8AC3E}">
        <p14:creationId xmlns:p14="http://schemas.microsoft.com/office/powerpoint/2010/main" val="24651445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Chloe\AppData\Local\Temp\18 - Pentecost - Giotto vNG N-5360-00-000018-p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6494"/>
            <a:ext cx="5967372" cy="6221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6273225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Georgia" panose="02040502050405020303" pitchFamily="18" charset="0"/>
                <a:cs typeface="Arial" panose="020B0604020202020204" pitchFamily="34" charset="0"/>
              </a:rPr>
              <a:t>Giotto and Workshop, </a:t>
            </a:r>
            <a:r>
              <a:rPr lang="en-GB" sz="1200" i="1" dirty="0">
                <a:latin typeface="Georgia" panose="02040502050405020303" pitchFamily="18" charset="0"/>
                <a:cs typeface="Arial" panose="020B0604020202020204" pitchFamily="34" charset="0"/>
              </a:rPr>
              <a:t>Pentecost</a:t>
            </a:r>
            <a:r>
              <a:rPr lang="en-GB" sz="1200" dirty="0">
                <a:latin typeface="Georgia" panose="02040502050405020303" pitchFamily="18" charset="0"/>
                <a:cs typeface="Arial" panose="020B0604020202020204" pitchFamily="34" charset="0"/>
              </a:rPr>
              <a:t>, probably about 1310-18 © The National Gallery, London. Bequeathed by Geraldine Emily </a:t>
            </a:r>
            <a:r>
              <a:rPr lang="en-GB" sz="1200" dirty="0" err="1">
                <a:latin typeface="Georgia" panose="02040502050405020303" pitchFamily="18" charset="0"/>
                <a:cs typeface="Arial" panose="020B0604020202020204" pitchFamily="34" charset="0"/>
              </a:rPr>
              <a:t>Coningham</a:t>
            </a:r>
            <a:r>
              <a:rPr lang="en-GB" sz="1200" dirty="0">
                <a:latin typeface="Georgia" panose="02040502050405020303" pitchFamily="18" charset="0"/>
                <a:cs typeface="Arial" panose="020B0604020202020204" pitchFamily="34" charset="0"/>
              </a:rPr>
              <a:t> in memory of her husband, Major Henry </a:t>
            </a:r>
            <a:r>
              <a:rPr lang="en-GB" sz="1200" dirty="0" err="1">
                <a:latin typeface="Georgia" panose="02040502050405020303" pitchFamily="18" charset="0"/>
                <a:cs typeface="Arial" panose="020B0604020202020204" pitchFamily="34" charset="0"/>
              </a:rPr>
              <a:t>Coningham</a:t>
            </a:r>
            <a:r>
              <a:rPr lang="en-GB" sz="1200" dirty="0">
                <a:latin typeface="Georgia" panose="02040502050405020303" pitchFamily="18" charset="0"/>
                <a:cs typeface="Arial" panose="020B0604020202020204" pitchFamily="34" charset="0"/>
              </a:rPr>
              <a:t>, and of Mrs </a:t>
            </a:r>
            <a:r>
              <a:rPr lang="en-GB" sz="1200" dirty="0" err="1">
                <a:latin typeface="Georgia" panose="02040502050405020303" pitchFamily="18" charset="0"/>
                <a:cs typeface="Arial" panose="020B0604020202020204" pitchFamily="34" charset="0"/>
              </a:rPr>
              <a:t>Coningham</a:t>
            </a:r>
            <a:r>
              <a:rPr lang="en-GB" sz="1200" dirty="0">
                <a:latin typeface="Georgia" panose="02040502050405020303" pitchFamily="18" charset="0"/>
                <a:cs typeface="Arial" panose="020B0604020202020204" pitchFamily="34" charset="0"/>
              </a:rPr>
              <a:t> of Brighton, 1942</a:t>
            </a:r>
          </a:p>
        </p:txBody>
      </p:sp>
    </p:spTree>
    <p:extLst>
      <p:ext uri="{BB962C8B-B14F-4D97-AF65-F5344CB8AC3E}">
        <p14:creationId xmlns:p14="http://schemas.microsoft.com/office/powerpoint/2010/main" val="2682643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Chloe\AppData\Local\Temp\19 - The Martyrdom of Stephen - Antonio Carraci vNG N-0077-00-000023-p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0"/>
            <a:ext cx="49377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71360" y="5255689"/>
            <a:ext cx="20726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Georgia" panose="02040502050405020303" pitchFamily="18" charset="0"/>
                <a:cs typeface="Arial" panose="020B0604020202020204" pitchFamily="34" charset="0"/>
              </a:rPr>
              <a:t>Possibly by Antonio Carracci, </a:t>
            </a:r>
          </a:p>
          <a:p>
            <a:r>
              <a:rPr lang="en-GB" sz="1200" i="1" dirty="0">
                <a:latin typeface="Georgia" panose="02040502050405020303" pitchFamily="18" charset="0"/>
                <a:cs typeface="Arial" panose="020B0604020202020204" pitchFamily="34" charset="0"/>
              </a:rPr>
              <a:t>The Martyrdom of Saint Stephen</a:t>
            </a:r>
            <a:r>
              <a:rPr lang="en-GB" sz="1200" dirty="0">
                <a:latin typeface="Georgia" panose="02040502050405020303" pitchFamily="18" charset="0"/>
                <a:cs typeface="Arial" panose="020B0604020202020204" pitchFamily="34" charset="0"/>
              </a:rPr>
              <a:t>, about 1610</a:t>
            </a:r>
          </a:p>
          <a:p>
            <a:r>
              <a:rPr lang="en-GB" sz="1200" dirty="0">
                <a:latin typeface="Georgia" panose="02040502050405020303" pitchFamily="18" charset="0"/>
                <a:cs typeface="Arial" panose="020B0604020202020204" pitchFamily="34" charset="0"/>
              </a:rPr>
              <a:t>© The National Gallery, London. </a:t>
            </a:r>
            <a:r>
              <a:rPr lang="en-GB" sz="1200" dirty="0" err="1">
                <a:latin typeface="Georgia" panose="02040502050405020303" pitchFamily="18" charset="0"/>
                <a:cs typeface="Arial" panose="020B0604020202020204" pitchFamily="34" charset="0"/>
              </a:rPr>
              <a:t>Holwell</a:t>
            </a:r>
            <a:r>
              <a:rPr lang="en-GB" sz="1200" dirty="0"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GB" sz="1200" dirty="0" err="1">
                <a:latin typeface="Georgia" panose="02040502050405020303" pitchFamily="18" charset="0"/>
                <a:cs typeface="Arial" panose="020B0604020202020204" pitchFamily="34" charset="0"/>
              </a:rPr>
              <a:t>Carr</a:t>
            </a:r>
            <a:r>
              <a:rPr lang="en-GB" sz="1200" dirty="0">
                <a:latin typeface="Georgia" panose="02040502050405020303" pitchFamily="18" charset="0"/>
                <a:cs typeface="Arial" panose="020B0604020202020204" pitchFamily="34" charset="0"/>
              </a:rPr>
              <a:t> Bequest, 1831</a:t>
            </a:r>
          </a:p>
        </p:txBody>
      </p:sp>
    </p:spTree>
    <p:extLst>
      <p:ext uri="{BB962C8B-B14F-4D97-AF65-F5344CB8AC3E}">
        <p14:creationId xmlns:p14="http://schemas.microsoft.com/office/powerpoint/2010/main" val="10217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Chloe\AppData\Local\Temp\20 - Christ appearing to St Peter on Appian Way vNG N-0009-00-000040-p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399" y="0"/>
            <a:ext cx="49564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45035" y="5715000"/>
            <a:ext cx="21301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>
                <a:latin typeface="Georgia" panose="02040502050405020303" pitchFamily="18" charset="0"/>
                <a:cs typeface="Arial" panose="020B0604020202020204" pitchFamily="34" charset="0"/>
              </a:rPr>
              <a:t>Annibale</a:t>
            </a:r>
            <a:r>
              <a:rPr lang="en-GB" sz="1200" dirty="0">
                <a:latin typeface="Georgia" panose="02040502050405020303" pitchFamily="18" charset="0"/>
                <a:cs typeface="Arial" panose="020B0604020202020204" pitchFamily="34" charset="0"/>
              </a:rPr>
              <a:t> Carracci, </a:t>
            </a:r>
            <a:r>
              <a:rPr lang="en-GB" sz="1200" i="1" dirty="0">
                <a:latin typeface="Georgia" panose="02040502050405020303" pitchFamily="18" charset="0"/>
                <a:cs typeface="Arial" panose="020B0604020202020204" pitchFamily="34" charset="0"/>
              </a:rPr>
              <a:t>Christ appearing to Saint Peter on the Appian Way</a:t>
            </a:r>
            <a:r>
              <a:rPr lang="en-GB" sz="1200" dirty="0">
                <a:latin typeface="Georgia" panose="02040502050405020303" pitchFamily="18" charset="0"/>
                <a:cs typeface="Arial" panose="020B0604020202020204" pitchFamily="34" charset="0"/>
              </a:rPr>
              <a:t>, 1601-2</a:t>
            </a:r>
          </a:p>
          <a:p>
            <a:r>
              <a:rPr lang="en-GB" sz="1200" dirty="0">
                <a:latin typeface="Georgia" panose="02040502050405020303" pitchFamily="18" charset="0"/>
                <a:cs typeface="Arial" panose="020B0604020202020204" pitchFamily="34" charset="0"/>
              </a:rPr>
              <a:t>©  The National Gallery, London. Bought, 1826</a:t>
            </a:r>
          </a:p>
        </p:txBody>
      </p:sp>
    </p:spTree>
    <p:extLst>
      <p:ext uri="{BB962C8B-B14F-4D97-AF65-F5344CB8AC3E}">
        <p14:creationId xmlns:p14="http://schemas.microsoft.com/office/powerpoint/2010/main" val="389999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Chloe\AppData\Local\Temp\21 - The Conversion of Saint Paul - Karel Dujardin vNG N-6296-00-000015-p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120" y="0"/>
            <a:ext cx="49377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072053" y="5486400"/>
            <a:ext cx="2103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Georgia" panose="02040502050405020303" pitchFamily="18" charset="0"/>
              </a:rPr>
              <a:t>Karel </a:t>
            </a:r>
            <a:r>
              <a:rPr lang="en-GB" sz="1200" dirty="0" err="1">
                <a:latin typeface="Georgia" panose="02040502050405020303" pitchFamily="18" charset="0"/>
              </a:rPr>
              <a:t>Dujardin</a:t>
            </a:r>
            <a:r>
              <a:rPr lang="en-GB" sz="1200" dirty="0">
                <a:latin typeface="Georgia" panose="02040502050405020303" pitchFamily="18" charset="0"/>
              </a:rPr>
              <a:t>, </a:t>
            </a:r>
          </a:p>
          <a:p>
            <a:r>
              <a:rPr lang="en-GB" sz="1200" i="1" dirty="0">
                <a:latin typeface="Georgia" panose="02040502050405020303" pitchFamily="18" charset="0"/>
              </a:rPr>
              <a:t>The Conversion of Saint Paul, </a:t>
            </a:r>
            <a:r>
              <a:rPr lang="en-GB" sz="1200" dirty="0">
                <a:latin typeface="Georgia" panose="02040502050405020303" pitchFamily="18" charset="0"/>
              </a:rPr>
              <a:t>1662 © The National Gallery, London. Presented by Mrs Violet Van der </a:t>
            </a:r>
            <a:r>
              <a:rPr lang="en-GB" sz="1200" dirty="0" err="1">
                <a:latin typeface="Georgia" panose="02040502050405020303" pitchFamily="18" charset="0"/>
              </a:rPr>
              <a:t>Elst</a:t>
            </a:r>
            <a:r>
              <a:rPr lang="en-GB" sz="1200" dirty="0">
                <a:latin typeface="Georgia" panose="02040502050405020303" pitchFamily="18" charset="0"/>
              </a:rPr>
              <a:t>, 1959</a:t>
            </a:r>
          </a:p>
        </p:txBody>
      </p:sp>
    </p:spTree>
    <p:extLst>
      <p:ext uri="{BB962C8B-B14F-4D97-AF65-F5344CB8AC3E}">
        <p14:creationId xmlns:p14="http://schemas.microsoft.com/office/powerpoint/2010/main" val="367672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Chloe\AppData\Local\Temp\22 - Christ glorified in the Court of Heaven - Fra Angelico vNG N-0663-01-000010-p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56508"/>
            <a:ext cx="9144000" cy="3944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57150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Georgia" panose="02040502050405020303" pitchFamily="18" charset="0"/>
              </a:rPr>
              <a:t>Probably by Fra Angelico, </a:t>
            </a:r>
            <a:r>
              <a:rPr lang="en-GB" sz="1200" i="1" dirty="0">
                <a:latin typeface="Georgia" panose="02040502050405020303" pitchFamily="18" charset="0"/>
              </a:rPr>
              <a:t>Christ Glorified in the Court of Heaven</a:t>
            </a:r>
            <a:r>
              <a:rPr lang="en-GB" sz="1200" dirty="0">
                <a:latin typeface="Georgia" panose="02040502050405020303" pitchFamily="18" charset="0"/>
              </a:rPr>
              <a:t>; central </a:t>
            </a:r>
            <a:r>
              <a:rPr lang="en-GB" sz="1200" dirty="0" err="1">
                <a:latin typeface="Georgia" panose="02040502050405020303" pitchFamily="18" charset="0"/>
              </a:rPr>
              <a:t>predella</a:t>
            </a:r>
            <a:r>
              <a:rPr lang="en-GB" sz="1200" dirty="0">
                <a:latin typeface="Georgia" panose="02040502050405020303" pitchFamily="18" charset="0"/>
              </a:rPr>
              <a:t> panel, about 1423-4 </a:t>
            </a:r>
          </a:p>
          <a:p>
            <a:pPr algn="ctr"/>
            <a:r>
              <a:rPr lang="en-GB" sz="1200" dirty="0">
                <a:latin typeface="Georgia" panose="02040502050405020303" pitchFamily="18" charset="0"/>
              </a:rPr>
              <a:t>© The National Gallery, London. Bought, 1860</a:t>
            </a:r>
          </a:p>
        </p:txBody>
      </p:sp>
    </p:spTree>
    <p:extLst>
      <p:ext uri="{BB962C8B-B14F-4D97-AF65-F5344CB8AC3E}">
        <p14:creationId xmlns:p14="http://schemas.microsoft.com/office/powerpoint/2010/main" val="10515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216</Words>
  <Application>Microsoft Office PowerPoint</Application>
  <PresentationFormat>On-screen Show (4:3)</PresentationFormat>
  <Paragraphs>20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Georgia</vt:lpstr>
      <vt:lpstr>Office Theme</vt:lpstr>
      <vt:lpstr>Inspired to Follow: Art and the Bible Story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 and the Bible Story:  Inspired to Follow</dc:title>
  <dc:creator>Chloe</dc:creator>
  <cp:lastModifiedBy>Elaine Jones</cp:lastModifiedBy>
  <cp:revision>19</cp:revision>
  <dcterms:created xsi:type="dcterms:W3CDTF">2006-08-16T00:00:00Z</dcterms:created>
  <dcterms:modified xsi:type="dcterms:W3CDTF">2026-08-27T10:25:39Z</dcterms:modified>
  <cp:contentStatus/>
</cp:coreProperties>
</file>