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9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829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474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38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23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33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773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871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496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576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262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243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8/13/2017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403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438400"/>
          </a:xfrm>
        </p:spPr>
        <p:txBody>
          <a:bodyPr>
            <a:noAutofit/>
          </a:bodyPr>
          <a:lstStyle/>
          <a:p>
            <a:r>
              <a:rPr lang="en-GB" sz="4800" b="1" dirty="0">
                <a:latin typeface="Georgia" panose="02040502050405020303" pitchFamily="18" charset="0"/>
                <a:cs typeface="Arial" panose="020B0604020202020204" pitchFamily="34" charset="0"/>
              </a:rPr>
              <a:t>Inspired to Follow:</a:t>
            </a:r>
            <a:r>
              <a:rPr lang="en-GB" sz="4800" dirty="0"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lang="en-GB" sz="4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GB" sz="4800" b="1" dirty="0">
                <a:latin typeface="Georgia" panose="02040502050405020303" pitchFamily="18" charset="0"/>
                <a:cs typeface="Arial" panose="020B0604020202020204" pitchFamily="34" charset="0"/>
              </a:rPr>
              <a:t>Art and the Bible Story</a:t>
            </a:r>
            <a:endParaRPr lang="en-GB" sz="4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19600"/>
            <a:ext cx="8153400" cy="1524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800" dirty="0">
                <a:latin typeface="Georgia" panose="02040502050405020303" pitchFamily="18" charset="0"/>
                <a:cs typeface="Arial" panose="020B0604020202020204" pitchFamily="34" charset="0"/>
              </a:rPr>
              <a:t>a</a:t>
            </a:r>
            <a:r>
              <a:rPr lang="en-GB" sz="2800" dirty="0" smtClean="0"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GB" sz="2800" dirty="0" smtClean="0">
                <a:latin typeface="Georgia" panose="02040502050405020303" pitchFamily="18" charset="0"/>
                <a:cs typeface="Arial" panose="020B0604020202020204" pitchFamily="34" charset="0"/>
              </a:rPr>
              <a:t>resource </a:t>
            </a:r>
            <a:r>
              <a:rPr lang="en-GB" sz="2800" dirty="0" smtClean="0">
                <a:latin typeface="Georgia" panose="02040502050405020303" pitchFamily="18" charset="0"/>
                <a:cs typeface="Arial" panose="020B0604020202020204" pitchFamily="34" charset="0"/>
              </a:rPr>
              <a:t>created by</a:t>
            </a:r>
          </a:p>
          <a:p>
            <a:pPr>
              <a:spcBef>
                <a:spcPts val="0"/>
              </a:spcBef>
            </a:pPr>
            <a:r>
              <a:rPr lang="en-GB" sz="2800" dirty="0" smtClean="0">
                <a:latin typeface="Georgia" panose="02040502050405020303" pitchFamily="18" charset="0"/>
                <a:cs typeface="Arial" panose="020B0604020202020204" pitchFamily="34" charset="0"/>
              </a:rPr>
              <a:t>St Martin-in-the-Fields </a:t>
            </a:r>
          </a:p>
          <a:p>
            <a:pPr>
              <a:spcBef>
                <a:spcPts val="0"/>
              </a:spcBef>
            </a:pPr>
            <a:r>
              <a:rPr lang="en-GB" sz="2800" dirty="0" smtClean="0">
                <a:latin typeface="Georgia" panose="02040502050405020303" pitchFamily="18" charset="0"/>
                <a:cs typeface="Arial" panose="020B0604020202020204" pitchFamily="34" charset="0"/>
              </a:rPr>
              <a:t>in association with The National Gallery</a:t>
            </a:r>
            <a:endParaRPr lang="en-GB" sz="2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E:\Academic updated 13.4.17\Teaching &amp; lecturing non KCL\Inspired to Follow SMitF\Art &amp; Bible Story web resource\NatGal_Logo_100mmBlk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"/>
            <a:ext cx="2209801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Chloe\AppData\Local\Temp\SMITF_logo_CMYK (small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671957" cy="174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152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loe\AppData\Local\Temp\8 - Mystic Nativity - Sandro Botticelli vNG N-1034-00-000074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755" y="0"/>
            <a:ext cx="47444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4244" y="5780782"/>
            <a:ext cx="2199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Georgia" panose="02040502050405020303" pitchFamily="18" charset="0"/>
              </a:rPr>
              <a:t>Sandro </a:t>
            </a:r>
            <a:r>
              <a:rPr lang="en-GB" sz="1200" dirty="0" smtClean="0">
                <a:latin typeface="Georgia" panose="02040502050405020303" pitchFamily="18" charset="0"/>
              </a:rPr>
              <a:t>Botticelli</a:t>
            </a:r>
            <a:r>
              <a:rPr lang="en-GB" sz="1200" dirty="0">
                <a:latin typeface="Georgia" panose="02040502050405020303" pitchFamily="18" charset="0"/>
              </a:rPr>
              <a:t>, </a:t>
            </a:r>
            <a:endParaRPr lang="en-GB" sz="1200" dirty="0" smtClean="0">
              <a:latin typeface="Georgia" panose="02040502050405020303" pitchFamily="18" charset="0"/>
            </a:endParaRPr>
          </a:p>
          <a:p>
            <a:r>
              <a:rPr lang="en-GB" sz="1200" i="1" dirty="0" smtClean="0">
                <a:latin typeface="Georgia" panose="02040502050405020303" pitchFamily="18" charset="0"/>
              </a:rPr>
              <a:t>‘Mystic Nativity’</a:t>
            </a:r>
            <a:r>
              <a:rPr lang="en-GB" sz="1200" dirty="0" smtClean="0">
                <a:latin typeface="Georgia" panose="02040502050405020303" pitchFamily="18" charset="0"/>
              </a:rPr>
              <a:t>, 1500 </a:t>
            </a:r>
          </a:p>
          <a:p>
            <a:r>
              <a:rPr lang="en-GB" sz="1200" dirty="0" smtClean="0">
                <a:latin typeface="Georgia" panose="02040502050405020303" pitchFamily="18" charset="0"/>
              </a:rPr>
              <a:t>© The National Gallery, London.  Bought</a:t>
            </a:r>
            <a:r>
              <a:rPr lang="en-GB" sz="1200" dirty="0">
                <a:latin typeface="Georgia" panose="02040502050405020303" pitchFamily="18" charset="0"/>
              </a:rPr>
              <a:t>, </a:t>
            </a:r>
            <a:r>
              <a:rPr lang="en-GB" sz="1200" dirty="0" smtClean="0">
                <a:latin typeface="Georgia" panose="02040502050405020303" pitchFamily="18" charset="0"/>
              </a:rPr>
              <a:t>1878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7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loe\AppData\Local\Temp\9 - The Baptism of Christ - Giovanni di Paolo vNG N-5451-00-000022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738" cy="630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9" y="6273225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Giovanni di </a:t>
            </a:r>
            <a:r>
              <a:rPr lang="en-GB" sz="1200" dirty="0" smtClean="0">
                <a:latin typeface="Georgia" panose="02040502050405020303" pitchFamily="18" charset="0"/>
              </a:rPr>
              <a:t>Paolo, </a:t>
            </a:r>
            <a:r>
              <a:rPr lang="en-GB" sz="1200" i="1" dirty="0" smtClean="0">
                <a:latin typeface="Georgia" panose="02040502050405020303" pitchFamily="18" charset="0"/>
              </a:rPr>
              <a:t>The </a:t>
            </a:r>
            <a:r>
              <a:rPr lang="en-GB" sz="1200" i="1" dirty="0">
                <a:latin typeface="Georgia" panose="02040502050405020303" pitchFamily="18" charset="0"/>
              </a:rPr>
              <a:t>Baptism of </a:t>
            </a:r>
            <a:r>
              <a:rPr lang="en-GB" sz="1200" i="1" dirty="0" smtClean="0">
                <a:latin typeface="Georgia" panose="02040502050405020303" pitchFamily="18" charset="0"/>
              </a:rPr>
              <a:t>Christ</a:t>
            </a:r>
            <a:r>
              <a:rPr lang="en-GB" sz="1200" dirty="0">
                <a:latin typeface="Georgia" panose="02040502050405020303" pitchFamily="18" charset="0"/>
              </a:rPr>
              <a:t>;</a:t>
            </a:r>
            <a:r>
              <a:rPr lang="en-GB" sz="1200" dirty="0" smtClean="0">
                <a:latin typeface="Georgia" panose="02040502050405020303" pitchFamily="18" charset="0"/>
              </a:rPr>
              <a:t> </a:t>
            </a:r>
            <a:r>
              <a:rPr lang="en-GB" sz="1200" dirty="0" err="1" smtClean="0">
                <a:latin typeface="Georgia" panose="02040502050405020303" pitchFamily="18" charset="0"/>
              </a:rPr>
              <a:t>predella</a:t>
            </a:r>
            <a:r>
              <a:rPr lang="en-GB" sz="1200" dirty="0" smtClean="0">
                <a:latin typeface="Georgia" panose="02040502050405020303" pitchFamily="18" charset="0"/>
              </a:rPr>
              <a:t> </a:t>
            </a:r>
            <a:r>
              <a:rPr lang="en-GB" sz="1200" dirty="0">
                <a:latin typeface="Georgia" panose="02040502050405020303" pitchFamily="18" charset="0"/>
              </a:rPr>
              <a:t>p</a:t>
            </a:r>
            <a:r>
              <a:rPr lang="en-GB" sz="1200" dirty="0" smtClean="0">
                <a:latin typeface="Georgia" panose="02040502050405020303" pitchFamily="18" charset="0"/>
              </a:rPr>
              <a:t>anel, 1454</a:t>
            </a:r>
            <a:r>
              <a:rPr lang="en-GB" sz="1200" dirty="0">
                <a:latin typeface="Georgia" panose="02040502050405020303" pitchFamily="18" charset="0"/>
              </a:rPr>
              <a:t> </a:t>
            </a:r>
            <a:r>
              <a:rPr lang="en-GB" sz="1200" dirty="0" smtClean="0">
                <a:latin typeface="Georgia" panose="02040502050405020303" pitchFamily="18" charset="0"/>
              </a:rPr>
              <a:t>© The National Gallery, London. </a:t>
            </a:r>
            <a:endParaRPr lang="en-GB" sz="1200" dirty="0">
              <a:latin typeface="Georgia" panose="02040502050405020303" pitchFamily="18" charset="0"/>
            </a:endParaRPr>
          </a:p>
          <a:p>
            <a:pPr algn="ctr"/>
            <a:r>
              <a:rPr lang="en-GB" sz="1200" dirty="0">
                <a:latin typeface="Georgia" panose="02040502050405020303" pitchFamily="18" charset="0"/>
              </a:rPr>
              <a:t>Bought with a contribution from </a:t>
            </a:r>
            <a:r>
              <a:rPr lang="en-GB" sz="1200" dirty="0" smtClean="0">
                <a:latin typeface="Georgia" panose="02040502050405020303" pitchFamily="18" charset="0"/>
              </a:rPr>
              <a:t>The Art </a:t>
            </a:r>
            <a:r>
              <a:rPr lang="en-GB" sz="1200" dirty="0">
                <a:latin typeface="Georgia" panose="02040502050405020303" pitchFamily="18" charset="0"/>
              </a:rPr>
              <a:t>Fund, </a:t>
            </a:r>
            <a:r>
              <a:rPr lang="en-GB" sz="1200" dirty="0" smtClean="0">
                <a:latin typeface="Georgia" panose="02040502050405020303" pitchFamily="18" charset="0"/>
              </a:rPr>
              <a:t>1944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2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hloe\AppData\Local\Temp\10 - Christ in the House of Martha and Mary - Velasquez vNG N-1375-00-000067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782"/>
            <a:ext cx="9144000" cy="529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6019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Georgia" panose="02040502050405020303" pitchFamily="18" charset="0"/>
              </a:rPr>
              <a:t>Diego Velázquez, </a:t>
            </a:r>
            <a:r>
              <a:rPr lang="en-GB" sz="1200" i="1" dirty="0" smtClean="0">
                <a:latin typeface="Georgia" panose="02040502050405020303" pitchFamily="18" charset="0"/>
              </a:rPr>
              <a:t>Christ </a:t>
            </a:r>
            <a:r>
              <a:rPr lang="en-GB" sz="1200" i="1" dirty="0">
                <a:latin typeface="Georgia" panose="02040502050405020303" pitchFamily="18" charset="0"/>
              </a:rPr>
              <a:t>in the House of Martha and </a:t>
            </a:r>
            <a:r>
              <a:rPr lang="en-GB" sz="1200" i="1" dirty="0" smtClean="0">
                <a:latin typeface="Georgia" panose="02040502050405020303" pitchFamily="18" charset="0"/>
              </a:rPr>
              <a:t>Mary</a:t>
            </a:r>
            <a:r>
              <a:rPr lang="en-GB" sz="1200" dirty="0" smtClean="0">
                <a:latin typeface="Georgia" panose="02040502050405020303" pitchFamily="18" charset="0"/>
              </a:rPr>
              <a:t>, probably 1618 </a:t>
            </a:r>
          </a:p>
          <a:p>
            <a:pPr algn="ctr"/>
            <a:r>
              <a:rPr lang="en-GB" sz="1200" dirty="0" smtClean="0">
                <a:latin typeface="Georgia" panose="02040502050405020303" pitchFamily="18" charset="0"/>
              </a:rPr>
              <a:t>© The National Gallery, London. Bequeathed </a:t>
            </a:r>
            <a:r>
              <a:rPr lang="en-GB" sz="1200" dirty="0">
                <a:latin typeface="Georgia" panose="02040502050405020303" pitchFamily="18" charset="0"/>
              </a:rPr>
              <a:t>by Sir William H. Gregory, </a:t>
            </a:r>
            <a:r>
              <a:rPr lang="en-GB" sz="1200" dirty="0" smtClean="0">
                <a:latin typeface="Georgia" panose="02040502050405020303" pitchFamily="18" charset="0"/>
              </a:rPr>
              <a:t>1892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1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hloe\AppData\Local\Temp\11 - Christ driving the traders from the temple - El Greco vNG N-1457-00-000054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855"/>
            <a:ext cx="7772400" cy="631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335139"/>
            <a:ext cx="929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Georgia" panose="02040502050405020303" pitchFamily="18" charset="0"/>
              </a:rPr>
              <a:t>El Greco, </a:t>
            </a:r>
            <a:r>
              <a:rPr lang="en-GB" sz="1200" i="1" dirty="0" smtClean="0">
                <a:latin typeface="Georgia" panose="02040502050405020303" pitchFamily="18" charset="0"/>
              </a:rPr>
              <a:t>Christ driving the Traders from the Temple</a:t>
            </a:r>
            <a:r>
              <a:rPr lang="en-GB" sz="1200" dirty="0" smtClean="0">
                <a:latin typeface="Georgia" panose="02040502050405020303" pitchFamily="18" charset="0"/>
              </a:rPr>
              <a:t>, about 1600 </a:t>
            </a:r>
          </a:p>
          <a:p>
            <a:pPr algn="ctr"/>
            <a:r>
              <a:rPr lang="en-GB" sz="1200" dirty="0" smtClean="0">
                <a:latin typeface="Georgia" panose="02040502050405020303" pitchFamily="18" charset="0"/>
              </a:rPr>
              <a:t>© The National Gallery, London. Presented </a:t>
            </a:r>
            <a:r>
              <a:rPr lang="en-GB" sz="1200" dirty="0">
                <a:latin typeface="Georgia" panose="02040502050405020303" pitchFamily="18" charset="0"/>
              </a:rPr>
              <a:t>by Sir J.C. Robinson, </a:t>
            </a:r>
            <a:r>
              <a:rPr lang="en-GB" sz="1200" dirty="0" smtClean="0">
                <a:latin typeface="Georgia" panose="02040502050405020303" pitchFamily="18" charset="0"/>
              </a:rPr>
              <a:t>1895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2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hloe\AppData\Local\Temp\12 - Christ washing the feet of the disciples - Jacopo Tintoretto vNG N-1130-00-000051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8923"/>
            <a:ext cx="9144000" cy="450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1100" y="5943599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Jacopo Tintoretto, </a:t>
            </a:r>
            <a:r>
              <a:rPr lang="en-GB" sz="1200" i="1" dirty="0" smtClean="0">
                <a:latin typeface="Georgia" panose="02040502050405020303" pitchFamily="18" charset="0"/>
              </a:rPr>
              <a:t>Christ </a:t>
            </a:r>
            <a:r>
              <a:rPr lang="en-GB" sz="1200" i="1" dirty="0">
                <a:latin typeface="Georgia" panose="02040502050405020303" pitchFamily="18" charset="0"/>
              </a:rPr>
              <a:t>washing the Feet of the </a:t>
            </a:r>
            <a:r>
              <a:rPr lang="en-GB" sz="1200" i="1" dirty="0" smtClean="0">
                <a:latin typeface="Georgia" panose="02040502050405020303" pitchFamily="18" charset="0"/>
              </a:rPr>
              <a:t>Disciples</a:t>
            </a:r>
            <a:r>
              <a:rPr lang="en-GB" sz="1200" dirty="0" smtClean="0">
                <a:latin typeface="Georgia" panose="02040502050405020303" pitchFamily="18" charset="0"/>
              </a:rPr>
              <a:t>, about 1575-80 </a:t>
            </a:r>
          </a:p>
          <a:p>
            <a:pPr algn="ctr"/>
            <a:r>
              <a:rPr lang="en-GB" sz="1200" dirty="0" smtClean="0">
                <a:latin typeface="Georgia" panose="02040502050405020303" pitchFamily="18" charset="0"/>
              </a:rPr>
              <a:t>© The National Gallery, London. </a:t>
            </a:r>
            <a:r>
              <a:rPr lang="en-GB" sz="1200" dirty="0">
                <a:latin typeface="Georgia" panose="02040502050405020303" pitchFamily="18" charset="0"/>
              </a:rPr>
              <a:t>Bought, </a:t>
            </a:r>
            <a:r>
              <a:rPr lang="en-GB" sz="1200" dirty="0" smtClean="0">
                <a:latin typeface="Georgia" panose="02040502050405020303" pitchFamily="18" charset="0"/>
              </a:rPr>
              <a:t>1882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29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hloe\AppData\Local\Temp\13 - Agony in the Garden - Giovanni Bellini vNG N-0726-00-000057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" y="228600"/>
            <a:ext cx="9149819" cy="580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9344" y="6192982"/>
            <a:ext cx="822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Giovanni Bellini, </a:t>
            </a:r>
            <a:r>
              <a:rPr lang="en-GB" sz="1200" i="1" dirty="0" smtClean="0">
                <a:latin typeface="Georgia" panose="02040502050405020303" pitchFamily="18" charset="0"/>
              </a:rPr>
              <a:t>The </a:t>
            </a:r>
            <a:r>
              <a:rPr lang="en-GB" sz="1200" i="1" dirty="0">
                <a:latin typeface="Georgia" panose="02040502050405020303" pitchFamily="18" charset="0"/>
              </a:rPr>
              <a:t>Agony in the </a:t>
            </a:r>
            <a:r>
              <a:rPr lang="en-GB" sz="1200" i="1" dirty="0" smtClean="0">
                <a:latin typeface="Georgia" panose="02040502050405020303" pitchFamily="18" charset="0"/>
              </a:rPr>
              <a:t>Garden</a:t>
            </a:r>
            <a:r>
              <a:rPr lang="en-GB" sz="1200" dirty="0" smtClean="0">
                <a:latin typeface="Georgia" panose="02040502050405020303" pitchFamily="18" charset="0"/>
              </a:rPr>
              <a:t>, about 1465 © The National Gallery, London. Bought</a:t>
            </a:r>
            <a:r>
              <a:rPr lang="en-GB" sz="1200" dirty="0">
                <a:latin typeface="Georgia" panose="02040502050405020303" pitchFamily="18" charset="0"/>
              </a:rPr>
              <a:t>, </a:t>
            </a:r>
            <a:r>
              <a:rPr lang="en-GB" sz="1200" dirty="0" smtClean="0">
                <a:latin typeface="Georgia" panose="02040502050405020303" pitchFamily="18" charset="0"/>
              </a:rPr>
              <a:t>1863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54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hloe\AppData\Local\Temp\14 - Christ before the High Priest - Gerrit van Honthorst vNG N-3679-00-000031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367" y="0"/>
            <a:ext cx="45752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9633" y="5715000"/>
            <a:ext cx="2284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Georgia" panose="02040502050405020303" pitchFamily="18" charset="0"/>
              </a:rPr>
              <a:t>Gerrit</a:t>
            </a:r>
            <a:r>
              <a:rPr lang="en-GB" sz="1200" dirty="0">
                <a:latin typeface="Georgia" panose="02040502050405020303" pitchFamily="18" charset="0"/>
              </a:rPr>
              <a:t> van </a:t>
            </a:r>
            <a:r>
              <a:rPr lang="en-GB" sz="1200" dirty="0" err="1" smtClean="0">
                <a:latin typeface="Georgia" panose="02040502050405020303" pitchFamily="18" charset="0"/>
              </a:rPr>
              <a:t>Honthorst</a:t>
            </a:r>
            <a:r>
              <a:rPr lang="en-GB" sz="1200" dirty="0" smtClean="0">
                <a:latin typeface="Georgia" panose="02040502050405020303" pitchFamily="18" charset="0"/>
              </a:rPr>
              <a:t>,</a:t>
            </a:r>
          </a:p>
          <a:p>
            <a:r>
              <a:rPr lang="en-GB" sz="1200" i="1" dirty="0" smtClean="0">
                <a:latin typeface="Georgia" panose="02040502050405020303" pitchFamily="18" charset="0"/>
              </a:rPr>
              <a:t>Christ </a:t>
            </a:r>
            <a:r>
              <a:rPr lang="en-GB" sz="1200" i="1" dirty="0">
                <a:latin typeface="Georgia" panose="02040502050405020303" pitchFamily="18" charset="0"/>
              </a:rPr>
              <a:t>before the High </a:t>
            </a:r>
            <a:r>
              <a:rPr lang="en-GB" sz="1200" i="1" dirty="0" smtClean="0">
                <a:latin typeface="Georgia" panose="02040502050405020303" pitchFamily="18" charset="0"/>
              </a:rPr>
              <a:t>Priest</a:t>
            </a:r>
            <a:r>
              <a:rPr lang="en-GB" sz="1200" dirty="0" smtClean="0">
                <a:latin typeface="Georgia" panose="02040502050405020303" pitchFamily="18" charset="0"/>
              </a:rPr>
              <a:t>,</a:t>
            </a:r>
            <a:r>
              <a:rPr lang="en-GB" sz="1200" i="1" dirty="0" smtClean="0">
                <a:latin typeface="Georgia" panose="02040502050405020303" pitchFamily="18" charset="0"/>
              </a:rPr>
              <a:t> </a:t>
            </a:r>
            <a:r>
              <a:rPr lang="en-GB" sz="1200" dirty="0" smtClean="0">
                <a:latin typeface="Georgia" panose="02040502050405020303" pitchFamily="18" charset="0"/>
              </a:rPr>
              <a:t>about 1617</a:t>
            </a:r>
          </a:p>
          <a:p>
            <a:r>
              <a:rPr lang="en-GB" sz="1200" dirty="0" smtClean="0">
                <a:latin typeface="Georgia" panose="02040502050405020303" pitchFamily="18" charset="0"/>
              </a:rPr>
              <a:t>© The National Gallery, London.  Bought</a:t>
            </a:r>
            <a:r>
              <a:rPr lang="en-GB" sz="1200" dirty="0">
                <a:latin typeface="Georgia" panose="02040502050405020303" pitchFamily="18" charset="0"/>
              </a:rPr>
              <a:t>, </a:t>
            </a:r>
            <a:r>
              <a:rPr lang="en-GB" sz="1200" dirty="0" smtClean="0">
                <a:latin typeface="Georgia" panose="02040502050405020303" pitchFamily="18" charset="0"/>
              </a:rPr>
              <a:t>1922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24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Chloe\AppData\Local\Temp\15 - Christ carrying the cross - Unknown Venetian vNG N-6655-00-000003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738" y="0"/>
            <a:ext cx="54365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90262" y="5410200"/>
            <a:ext cx="1853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Georgia" panose="02040502050405020303" pitchFamily="18" charset="0"/>
              </a:rPr>
              <a:t>Italian, Venetian, </a:t>
            </a:r>
          </a:p>
          <a:p>
            <a:r>
              <a:rPr lang="en-GB" sz="1200" i="1" dirty="0" smtClean="0">
                <a:latin typeface="Georgia" panose="02040502050405020303" pitchFamily="18" charset="0"/>
              </a:rPr>
              <a:t>Christ carrying the Cross</a:t>
            </a:r>
            <a:r>
              <a:rPr lang="en-GB" sz="1200" dirty="0" smtClean="0">
                <a:latin typeface="Georgia" panose="02040502050405020303" pitchFamily="18" charset="0"/>
              </a:rPr>
              <a:t>, about 1500 </a:t>
            </a:r>
          </a:p>
          <a:p>
            <a:r>
              <a:rPr lang="en-GB" sz="1200" dirty="0" smtClean="0">
                <a:latin typeface="Georgia" panose="02040502050405020303" pitchFamily="18" charset="0"/>
              </a:rPr>
              <a:t>© The National Gallery, London. Presented </a:t>
            </a:r>
            <a:r>
              <a:rPr lang="en-GB" sz="1200" dirty="0">
                <a:latin typeface="Georgia" panose="02040502050405020303" pitchFamily="18" charset="0"/>
              </a:rPr>
              <a:t>by Angus Neill, </a:t>
            </a:r>
            <a:r>
              <a:rPr lang="en-GB" sz="1200" dirty="0" smtClean="0">
                <a:latin typeface="Georgia" panose="02040502050405020303" pitchFamily="18" charset="0"/>
              </a:rPr>
              <a:t>2015</a:t>
            </a:r>
            <a:endParaRPr lang="en-GB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51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212</Words>
  <Application>Microsoft Office PowerPoint</Application>
  <PresentationFormat>On-screen Show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1_Office Theme</vt:lpstr>
      <vt:lpstr>Inspired to Follow: Art and the Bible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and the Bible Story:  Inspired to Follow</dc:title>
  <dc:creator>Chloe</dc:creator>
  <cp:lastModifiedBy>Alastair McKay</cp:lastModifiedBy>
  <cp:revision>17</cp:revision>
  <dcterms:created xsi:type="dcterms:W3CDTF">2006-08-16T00:00:00Z</dcterms:created>
  <dcterms:modified xsi:type="dcterms:W3CDTF">2017-08-13T14:19:46Z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