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E0828-467F-4279-9956-1381D1A11403}" type="datetimeFigureOut">
              <a:rPr lang="en-GB" smtClean="0"/>
              <a:t>08/03/2022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EDFD-B2A5-4AFE-9E31-A67FD0078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17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EDFD-B2A5-4AFE-9E31-A67FD007852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767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53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95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19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878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43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95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83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03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563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18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7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3/8/2022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674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438400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Inspired to Follow:</a:t>
            </a:r>
            <a:br>
              <a:rPr lang="en-GB" sz="4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Art and the Bible Story</a:t>
            </a:r>
            <a:endParaRPr lang="en-GB" sz="4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19600"/>
            <a:ext cx="8153400" cy="152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800">
                <a:latin typeface="Georgia" panose="02040502050405020303" pitchFamily="18" charset="0"/>
                <a:cs typeface="Arial" panose="020B0604020202020204" pitchFamily="34" charset="0"/>
              </a:rPr>
              <a:t>a resource </a:t>
            </a: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created by</a:t>
            </a:r>
          </a:p>
          <a:p>
            <a:pPr>
              <a:spcBef>
                <a:spcPts val="0"/>
              </a:spcBef>
            </a:pP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St Martin-in-the-Fields </a:t>
            </a:r>
          </a:p>
          <a:p>
            <a:pPr>
              <a:spcBef>
                <a:spcPts val="0"/>
              </a:spcBef>
            </a:pP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in association with The National Gallery</a:t>
            </a:r>
          </a:p>
        </p:txBody>
      </p:sp>
      <p:pic>
        <p:nvPicPr>
          <p:cNvPr id="7170" name="Picture 2" descr="E:\Academic updated 13.4.17\Teaching &amp; lecturing non KCL\Inspired to Follow SMitF\Art &amp; Bible Story web resource\NatGal_Logo_100mmBlk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"/>
            <a:ext cx="2209801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hloe\AppData\Local\Temp\SMITF_logo_CMYK (small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71957" cy="17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418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loe\AppData\Local\Temp\1 - God the Father - Italian Florentine vNG N-3627-00-000011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97" y="1"/>
            <a:ext cx="6233303" cy="627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6273225"/>
            <a:ext cx="9164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Italian, Florentine, </a:t>
            </a:r>
            <a:r>
              <a:rPr lang="en-GB" sz="1200" i="1" dirty="0">
                <a:latin typeface="Georgia" panose="02040502050405020303" pitchFamily="18" charset="0"/>
              </a:rPr>
              <a:t>God the Father</a:t>
            </a:r>
            <a:r>
              <a:rPr lang="en-GB" sz="1200" dirty="0">
                <a:latin typeface="Georgia" panose="02040502050405020303" pitchFamily="18" charset="0"/>
              </a:rPr>
              <a:t>, about 1430-40 © The National Gallery, London. 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Presented by Charles Ricketts and Charles </a:t>
            </a:r>
            <a:r>
              <a:rPr lang="en-GB" sz="1200" dirty="0" err="1">
                <a:latin typeface="Georgia" panose="02040502050405020303" pitchFamily="18" charset="0"/>
              </a:rPr>
              <a:t>Haslewood</a:t>
            </a:r>
            <a:r>
              <a:rPr lang="en-GB" sz="1200" dirty="0">
                <a:latin typeface="Georgia" panose="02040502050405020303" pitchFamily="18" charset="0"/>
              </a:rPr>
              <a:t> Shannon through The Art Fund, 1922</a:t>
            </a:r>
            <a:endParaRPr lang="en-GB" sz="12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55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35896" y="5334000"/>
            <a:ext cx="2415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eorgia" panose="02040502050405020303" pitchFamily="18" charset="0"/>
              </a:rPr>
              <a:t>Jan </a:t>
            </a:r>
            <a:r>
              <a:rPr lang="en-GB" sz="1200" dirty="0" err="1">
                <a:latin typeface="Georgia" panose="02040502050405020303" pitchFamily="18" charset="0"/>
              </a:rPr>
              <a:t>Gossaert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</a:p>
          <a:p>
            <a:r>
              <a:rPr lang="en-GB" sz="1200" i="1" dirty="0">
                <a:latin typeface="Georgia" panose="02040502050405020303" pitchFamily="18" charset="0"/>
              </a:rPr>
              <a:t>Adam and Eve</a:t>
            </a:r>
            <a:r>
              <a:rPr lang="en-GB" sz="1200" dirty="0">
                <a:latin typeface="Georgia" panose="02040502050405020303" pitchFamily="18" charset="0"/>
              </a:rPr>
              <a:t>, about 1520,</a:t>
            </a:r>
          </a:p>
          <a:p>
            <a:r>
              <a:rPr lang="en-GB" sz="1200" dirty="0">
                <a:latin typeface="Georgia" panose="02040502050405020303" pitchFamily="18" charset="0"/>
              </a:rPr>
              <a:t>The National Gallery, London, on loan from The Royal Collection Trust </a:t>
            </a:r>
          </a:p>
          <a:p>
            <a:r>
              <a:rPr lang="en-GB" sz="1200" dirty="0">
                <a:latin typeface="Georgia" panose="02040502050405020303" pitchFamily="18" charset="0"/>
              </a:rPr>
              <a:t>© Her Majesty Queen </a:t>
            </a:r>
          </a:p>
          <a:p>
            <a:r>
              <a:rPr lang="en-GB" sz="1200" dirty="0">
                <a:latin typeface="Georgia" panose="02040502050405020303" pitchFamily="18" charset="0"/>
              </a:rPr>
              <a:t>Elizabeth II 2017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668"/>
            <a:ext cx="4442968" cy="682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loe\AppData\Local\Temp\3 - Abraham and Isaac - Johann Olivier vNG N-6541-00-000016-p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91" y="0"/>
            <a:ext cx="8810109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6282706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Johann Heinrich Ferdinand Olivier, </a:t>
            </a:r>
            <a:r>
              <a:rPr lang="en-GB" sz="1200" i="1" dirty="0">
                <a:latin typeface="Georgia" panose="02040502050405020303" pitchFamily="18" charset="0"/>
              </a:rPr>
              <a:t>Abraham and Isaac</a:t>
            </a:r>
            <a:r>
              <a:rPr lang="en-GB" sz="1200" dirty="0">
                <a:latin typeface="Georgia" panose="02040502050405020303" pitchFamily="18" charset="0"/>
              </a:rPr>
              <a:t>, 1817 ©  The National Gallery, London. 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Presented by Bruno Meissner, 1992</a:t>
            </a:r>
          </a:p>
        </p:txBody>
      </p:sp>
    </p:spTree>
    <p:extLst>
      <p:ext uri="{BB962C8B-B14F-4D97-AF65-F5344CB8AC3E}">
        <p14:creationId xmlns:p14="http://schemas.microsoft.com/office/powerpoint/2010/main" val="170064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hloe\AppData\Local\Temp\4 - The Worship of the Egyptian Bull God Apis - Follower of Filippino Lippi vNG N-4905-00-000051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7200"/>
            <a:ext cx="9144000" cy="52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6082145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Follower of </a:t>
            </a:r>
            <a:r>
              <a:rPr lang="en-GB" sz="1200" dirty="0" err="1">
                <a:latin typeface="Georgia" panose="02040502050405020303" pitchFamily="18" charset="0"/>
              </a:rPr>
              <a:t>Filippino</a:t>
            </a:r>
            <a:r>
              <a:rPr lang="en-GB" sz="1200" dirty="0">
                <a:latin typeface="Georgia" panose="02040502050405020303" pitchFamily="18" charset="0"/>
              </a:rPr>
              <a:t> Lippi, </a:t>
            </a:r>
            <a:r>
              <a:rPr lang="en-GB" sz="1200" i="1" dirty="0">
                <a:latin typeface="Georgia" panose="02040502050405020303" pitchFamily="18" charset="0"/>
              </a:rPr>
              <a:t>The Worship of the Egyptian Bull God, </a:t>
            </a:r>
            <a:r>
              <a:rPr lang="en-GB" sz="1200" i="1" dirty="0" err="1">
                <a:latin typeface="Georgia" panose="02040502050405020303" pitchFamily="18" charset="0"/>
              </a:rPr>
              <a:t>Apis</a:t>
            </a:r>
            <a:r>
              <a:rPr lang="en-GB" sz="1200" dirty="0">
                <a:latin typeface="Georgia" panose="02040502050405020303" pitchFamily="18" charset="0"/>
              </a:rPr>
              <a:t>, about 1500 © The National Gallery, London. 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Bequeathed by Sir Henry Bernhard Samuelson, </a:t>
            </a:r>
            <a:r>
              <a:rPr lang="en-GB" sz="1200" dirty="0" err="1">
                <a:latin typeface="Georgia" panose="02040502050405020303" pitchFamily="18" charset="0"/>
              </a:rPr>
              <a:t>Bt</a:t>
            </a:r>
            <a:r>
              <a:rPr lang="en-GB" sz="1200" dirty="0">
                <a:latin typeface="Georgia" panose="02040502050405020303" pitchFamily="18" charset="0"/>
              </a:rPr>
              <a:t>, in memory of his father, 1937</a:t>
            </a:r>
          </a:p>
        </p:txBody>
      </p:sp>
    </p:spTree>
    <p:extLst>
      <p:ext uri="{BB962C8B-B14F-4D97-AF65-F5344CB8AC3E}">
        <p14:creationId xmlns:p14="http://schemas.microsoft.com/office/powerpoint/2010/main" val="29593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hloe\AppData\Local\Temp\5 - Beach Scene - Gustave Courbet vNG N-6396-00-000021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21" y="-1"/>
            <a:ext cx="9161221" cy="623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6340825"/>
            <a:ext cx="906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Gustave Courbet, </a:t>
            </a:r>
            <a:r>
              <a:rPr lang="en-GB" sz="1200" i="1" dirty="0">
                <a:latin typeface="Georgia" panose="02040502050405020303" pitchFamily="18" charset="0"/>
              </a:rPr>
              <a:t>Beach Scene</a:t>
            </a:r>
            <a:r>
              <a:rPr lang="en-GB" sz="1200" dirty="0">
                <a:latin typeface="Georgia" panose="02040502050405020303" pitchFamily="18" charset="0"/>
              </a:rPr>
              <a:t>, 1874 © The National Gallery, London. Bequeathed by Sir Robert Hart, </a:t>
            </a:r>
            <a:r>
              <a:rPr lang="en-GB" sz="1200" dirty="0" err="1">
                <a:latin typeface="Georgia" panose="02040502050405020303" pitchFamily="18" charset="0"/>
              </a:rPr>
              <a:t>Bt</a:t>
            </a:r>
            <a:r>
              <a:rPr lang="en-GB" sz="1200" dirty="0">
                <a:latin typeface="Georgia" panose="02040502050405020303" pitchFamily="18" charset="0"/>
              </a:rPr>
              <a:t>, 1971</a:t>
            </a:r>
          </a:p>
        </p:txBody>
      </p:sp>
    </p:spTree>
    <p:extLst>
      <p:ext uri="{BB962C8B-B14F-4D97-AF65-F5344CB8AC3E}">
        <p14:creationId xmlns:p14="http://schemas.microsoft.com/office/powerpoint/2010/main" val="4800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loe\AppData\Local\Temp\6 - Landscape w Elijah and Angel - Gaspard Dughet vNG N-1159-00-000013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57" y="0"/>
            <a:ext cx="4986943" cy="651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501293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Gaspard </a:t>
            </a:r>
            <a:r>
              <a:rPr lang="en-GB" sz="1200" dirty="0" err="1">
                <a:latin typeface="Georgia" panose="02040502050405020303" pitchFamily="18" charset="0"/>
              </a:rPr>
              <a:t>Dughet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  <a:r>
              <a:rPr lang="en-GB" sz="1200" i="1" dirty="0">
                <a:latin typeface="Georgia" panose="02040502050405020303" pitchFamily="18" charset="0"/>
              </a:rPr>
              <a:t>Landscape with Elijah and the Angel</a:t>
            </a:r>
            <a:r>
              <a:rPr lang="en-GB" sz="1200" dirty="0">
                <a:latin typeface="Georgia" panose="02040502050405020303" pitchFamily="18" charset="0"/>
              </a:rPr>
              <a:t>, about 1663 © The National Gallery, London. Bought, 1884</a:t>
            </a:r>
          </a:p>
        </p:txBody>
      </p:sp>
    </p:spTree>
    <p:extLst>
      <p:ext uri="{BB962C8B-B14F-4D97-AF65-F5344CB8AC3E}">
        <p14:creationId xmlns:p14="http://schemas.microsoft.com/office/powerpoint/2010/main" val="296308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hloe\AppData\Local\Temp\7 - The Annunciation - Fra Filippo Lippi vNG N-0666-00-000030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50927" cy="412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29" y="5606534"/>
            <a:ext cx="913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Fra Filippo Lippi, </a:t>
            </a:r>
            <a:r>
              <a:rPr lang="en-GB" sz="1200" i="1" dirty="0">
                <a:latin typeface="Georgia" panose="02040502050405020303" pitchFamily="18" charset="0"/>
              </a:rPr>
              <a:t>The Annunciation, </a:t>
            </a:r>
            <a:r>
              <a:rPr lang="en-GB" sz="1200" dirty="0">
                <a:latin typeface="Georgia" panose="02040502050405020303" pitchFamily="18" charset="0"/>
              </a:rPr>
              <a:t>about 1450-3 © The National Gallery, London.  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Presented by Sir Charles Eastlake, 1861</a:t>
            </a:r>
          </a:p>
        </p:txBody>
      </p:sp>
    </p:spTree>
    <p:extLst>
      <p:ext uri="{BB962C8B-B14F-4D97-AF65-F5344CB8AC3E}">
        <p14:creationId xmlns:p14="http://schemas.microsoft.com/office/powerpoint/2010/main" val="223768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215</Words>
  <Application>Microsoft Office PowerPoint</Application>
  <PresentationFormat>On-screen Show (4:3)</PresentationFormat>
  <Paragraphs>20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1_Office Theme</vt:lpstr>
      <vt:lpstr>Inspired to Follow: Art and the Bible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and the Bible Story:  Inspired to Follow</dc:title>
  <dc:creator>Chloe</dc:creator>
  <cp:lastModifiedBy>Elaine Jones</cp:lastModifiedBy>
  <cp:revision>20</cp:revision>
  <dcterms:created xsi:type="dcterms:W3CDTF">2006-08-16T00:00:00Z</dcterms:created>
  <dcterms:modified xsi:type="dcterms:W3CDTF">2022-03-08T18:14:49Z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